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7010400" cy="9296400"/>
  <p:embeddedFontLst>
    <p:embeddedFont>
      <p:font typeface="Quattrocento"/>
      <p:regular r:id="rId33"/>
      <p:bold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Average"/>
      <p:regular r:id="rId39"/>
    </p:embeddedFont>
    <p:embeddedFont>
      <p:font typeface="Allerta"/>
      <p:regular r:id="rId40"/>
    </p:embeddedFont>
    <p:embeddedFont>
      <p:font typeface="Oswal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lerta-regular.fntdata"/><Relationship Id="rId20" Type="http://schemas.openxmlformats.org/officeDocument/2006/relationships/slide" Target="slides/slide16.xml"/><Relationship Id="rId42" Type="http://schemas.openxmlformats.org/officeDocument/2006/relationships/font" Target="fonts/Oswald-bold.fntdata"/><Relationship Id="rId41" Type="http://schemas.openxmlformats.org/officeDocument/2006/relationships/font" Target="fonts/Oswald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Quattrocen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regular.fntdata"/><Relationship Id="rId12" Type="http://schemas.openxmlformats.org/officeDocument/2006/relationships/slide" Target="slides/slide8.xml"/><Relationship Id="rId34" Type="http://schemas.openxmlformats.org/officeDocument/2006/relationships/font" Target="fonts/Quattrocento-bold.fntdata"/><Relationship Id="rId15" Type="http://schemas.openxmlformats.org/officeDocument/2006/relationships/slide" Target="slides/slide11.xml"/><Relationship Id="rId37" Type="http://schemas.openxmlformats.org/officeDocument/2006/relationships/font" Target="fonts/Roboto-italic.fntdata"/><Relationship Id="rId14" Type="http://schemas.openxmlformats.org/officeDocument/2006/relationships/slide" Target="slides/slide10.xml"/><Relationship Id="rId36" Type="http://schemas.openxmlformats.org/officeDocument/2006/relationships/font" Target="fonts/Roboto-bold.fntdata"/><Relationship Id="rId17" Type="http://schemas.openxmlformats.org/officeDocument/2006/relationships/slide" Target="slides/slide13.xml"/><Relationship Id="rId39" Type="http://schemas.openxmlformats.org/officeDocument/2006/relationships/font" Target="fonts/Average-regular.fntdata"/><Relationship Id="rId16" Type="http://schemas.openxmlformats.org/officeDocument/2006/relationships/slide" Target="slides/slide12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0MaLsIu1vdE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Lauren </a:t>
            </a:r>
            <a:endParaRPr/>
          </a:p>
        </p:txBody>
      </p:sp>
      <p:sp>
        <p:nvSpPr>
          <p:cNvPr id="86" name="Google Shape;86;p1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0b1ce480c_0_222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0b1ce480c_0_22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 </a:t>
            </a:r>
            <a:endParaRPr/>
          </a:p>
        </p:txBody>
      </p:sp>
      <p:sp>
        <p:nvSpPr>
          <p:cNvPr id="158" name="Google Shape;158;g60b1ce480c_0_222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b1ce480c_0_23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b1ce480c_0_23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/>
              <a:t>For Regular Decision the most common deadline is January 1st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/>
              <a:t>For Early Action the most common deadline is Nov. 1st or the 15th. Same goes with Early Decision.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/>
              <a:t>For REA the most common </a:t>
            </a:r>
            <a:r>
              <a:rPr lang="en-US"/>
              <a:t>deadline</a:t>
            </a:r>
            <a:r>
              <a:rPr lang="en-US"/>
              <a:t> is Nov. 1.</a:t>
            </a:r>
            <a:endParaRPr/>
          </a:p>
        </p:txBody>
      </p:sp>
      <p:sp>
        <p:nvSpPr>
          <p:cNvPr id="175" name="Google Shape;175;g60b1ce480c_0_23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/>
              <a:t>October 1st SAT registration deadline has passed/October 22nd ACT registration closes tomorrow (9/30)</a:t>
            </a:r>
            <a:endParaRPr/>
          </a:p>
        </p:txBody>
      </p:sp>
      <p:sp>
        <p:nvSpPr>
          <p:cNvPr id="193" name="Google Shape;193;p8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a0939f1aa_3_1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a0939f1aa_3_1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than 1,700 colleges and universities so far are not requiring students to submit SAT and ACT scores when they apply for admission for fall 2023,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Will not be penalized if you don’t submit scores; scores will be considered if you submit them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Class of 2023: advised to prep for SAT/ACT as normal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Should check in with specific schools to confirm if they are test-optional or not</a:t>
            </a:r>
            <a:endParaRPr/>
          </a:p>
        </p:txBody>
      </p:sp>
      <p:sp>
        <p:nvSpPr>
          <p:cNvPr id="212" name="Google Shape;212;g9a0939f1aa_3_1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Jacquie</a:t>
            </a:r>
            <a:endParaRPr/>
          </a:p>
        </p:txBody>
      </p:sp>
      <p:sp>
        <p:nvSpPr>
          <p:cNvPr id="219" name="Google Shape;219;p11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3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Jacquie</a:t>
            </a:r>
            <a:endParaRPr/>
          </a:p>
        </p:txBody>
      </p:sp>
      <p:sp>
        <p:nvSpPr>
          <p:cNvPr id="226" name="Google Shape;226;p3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Jacquie</a:t>
            </a:r>
            <a:endParaRPr/>
          </a:p>
        </p:txBody>
      </p:sp>
      <p:sp>
        <p:nvSpPr>
          <p:cNvPr id="234" name="Google Shape;234;p13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Lauren </a:t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148c265f4_1_12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6148c265f4_1_1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Jacquie</a:t>
            </a:r>
            <a:endParaRPr/>
          </a:p>
        </p:txBody>
      </p:sp>
      <p:sp>
        <p:nvSpPr>
          <p:cNvPr id="242" name="Google Shape;242;g6148c265f4_1_12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Jacquie</a:t>
            </a:r>
            <a:endParaRPr/>
          </a:p>
        </p:txBody>
      </p:sp>
      <p:sp>
        <p:nvSpPr>
          <p:cNvPr id="249" name="Google Shape;249;p16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5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Mary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https://www.youtube.com/watch?v=0MaLsIu1vdE</a:t>
            </a:r>
            <a:endParaRPr/>
          </a:p>
        </p:txBody>
      </p:sp>
      <p:sp>
        <p:nvSpPr>
          <p:cNvPr id="259" name="Google Shape;259;p15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1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Justin</a:t>
            </a:r>
            <a:endParaRPr/>
          </a:p>
        </p:txBody>
      </p:sp>
      <p:sp>
        <p:nvSpPr>
          <p:cNvPr id="267" name="Google Shape;267;p21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Justin</a:t>
            </a:r>
            <a:endParaRPr/>
          </a:p>
        </p:txBody>
      </p:sp>
      <p:sp>
        <p:nvSpPr>
          <p:cNvPr id="274" name="Google Shape;274;p22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Justin</a:t>
            </a:r>
            <a:endParaRPr/>
          </a:p>
        </p:txBody>
      </p:sp>
      <p:sp>
        <p:nvSpPr>
          <p:cNvPr id="282" name="Google Shape;282;p18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9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Justin</a:t>
            </a:r>
            <a:endParaRPr/>
          </a:p>
        </p:txBody>
      </p:sp>
      <p:sp>
        <p:nvSpPr>
          <p:cNvPr id="289" name="Google Shape;289;p19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a0939f1aa_3_2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a0939f1aa_3_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Justin</a:t>
            </a:r>
            <a:endParaRPr/>
          </a:p>
        </p:txBody>
      </p:sp>
      <p:sp>
        <p:nvSpPr>
          <p:cNvPr id="297" name="Google Shape;297;g9a0939f1aa_3_2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4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Justin</a:t>
            </a:r>
            <a:endParaRPr/>
          </a:p>
        </p:txBody>
      </p:sp>
      <p:sp>
        <p:nvSpPr>
          <p:cNvPr id="304" name="Google Shape;304;p24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0b2260366_0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0b2260366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Lauren </a:t>
            </a:r>
            <a:endParaRPr/>
          </a:p>
        </p:txBody>
      </p:sp>
      <p:sp>
        <p:nvSpPr>
          <p:cNvPr id="103" name="Google Shape;103;g60b2260366_0_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0b2260366_0_23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0b2260366_0_23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Lauren </a:t>
            </a:r>
            <a:endParaRPr/>
          </a:p>
        </p:txBody>
      </p:sp>
      <p:sp>
        <p:nvSpPr>
          <p:cNvPr id="110" name="Google Shape;110;g60b2260366_0_23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Jen </a:t>
            </a:r>
            <a:endParaRPr/>
          </a:p>
        </p:txBody>
      </p:sp>
      <p:sp>
        <p:nvSpPr>
          <p:cNvPr id="117" name="Google Shape;117;p1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65569511_0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165569511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 </a:t>
            </a:r>
            <a:endParaRPr/>
          </a:p>
        </p:txBody>
      </p:sp>
      <p:sp>
        <p:nvSpPr>
          <p:cNvPr id="125" name="Google Shape;125;g6165569511_0_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0b1ce480c_0_229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0b1ce480c_0_22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 </a:t>
            </a:r>
            <a:endParaRPr/>
          </a:p>
        </p:txBody>
      </p:sp>
      <p:sp>
        <p:nvSpPr>
          <p:cNvPr id="134" name="Google Shape;134;g60b1ce480c_0_229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65569511_0_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165569511_0_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 </a:t>
            </a:r>
            <a:endParaRPr/>
          </a:p>
        </p:txBody>
      </p:sp>
      <p:sp>
        <p:nvSpPr>
          <p:cNvPr id="142" name="Google Shape;142;g6165569511_0_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Jen </a:t>
            </a:r>
            <a:endParaRPr/>
          </a:p>
        </p:txBody>
      </p:sp>
      <p:sp>
        <p:nvSpPr>
          <p:cNvPr id="150" name="Google Shape;150;p5:notes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4350279" y="3807170"/>
            <a:ext cx="443589" cy="140843"/>
            <a:chOff x="4137525" y="2915950"/>
            <a:chExt cx="869100" cy="207000"/>
          </a:xfrm>
        </p:grpSpPr>
        <p:sp>
          <p:nvSpPr>
            <p:cNvPr id="15" name="Google Shape;15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671258" y="1321067"/>
            <a:ext cx="7801500" cy="23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17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350519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361314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913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350519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913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350519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57200" y="1535112"/>
            <a:ext cx="40401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645025" y="1535112"/>
            <a:ext cx="4041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3" type="body"/>
          </p:nvPr>
        </p:nvSpPr>
        <p:spPr>
          <a:xfrm>
            <a:off x="457200" y="2362200"/>
            <a:ext cx="40401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766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337185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4" type="body"/>
          </p:nvPr>
        </p:nvSpPr>
        <p:spPr>
          <a:xfrm>
            <a:off x="4645025" y="2362200"/>
            <a:ext cx="40419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766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337185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Quattrocento"/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9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slideplayer.com/slide/3443982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https://www.oakparkusd.org/site/Default.aspx?PageID=1102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actstudent.org/" TargetMode="External"/><Relationship Id="rId4" Type="http://schemas.openxmlformats.org/officeDocument/2006/relationships/hyperlink" Target="http://www.collegeboard.org/" TargetMode="External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actstudent.org/" TargetMode="External"/><Relationship Id="rId4" Type="http://schemas.openxmlformats.org/officeDocument/2006/relationships/hyperlink" Target="http://www.collegeboard.org/" TargetMode="External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eb3.ncaa.org/ecwr3/" TargetMode="External"/><Relationship Id="rId4" Type="http://schemas.openxmlformats.org/officeDocument/2006/relationships/hyperlink" Target="https://www.ncaa.org/sports/2013/11/25/academic-standards-for-initial-eligibility.aspx" TargetMode="External"/><Relationship Id="rId5" Type="http://schemas.openxmlformats.org/officeDocument/2006/relationships/hyperlink" Target="http://fs.ncaa.org/Docs/eligibility_center/Student_Resources/CBSA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457200" y="86925"/>
            <a:ext cx="8229600" cy="23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200"/>
              <a:buFont typeface="Allerta"/>
              <a:buNone/>
            </a:pPr>
            <a:r>
              <a:rPr lang="en-US"/>
              <a:t>WELCOME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200"/>
              <a:buFont typeface="Allerta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COLLEGE-BOUND </a:t>
            </a:r>
            <a:endParaRPr b="1" i="0" sz="4800" u="none" cap="none" strike="noStrike">
              <a:solidFill>
                <a:srgbClr val="FF0000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200"/>
              <a:buFont typeface="Allerta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SENIOR NIGHT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279300" y="2552700"/>
            <a:ext cx="858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700"/>
              <a:buFont typeface="Noto Sans Symbols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The Fundamentals of College Planning</a:t>
            </a:r>
            <a:endParaRPr b="1" sz="36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700"/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Allentown High School</a:t>
            </a:r>
            <a:endParaRPr b="1" i="0" sz="28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700"/>
              <a:buFont typeface="Noto Sans Symbols"/>
              <a:buNone/>
            </a:pPr>
            <a:r>
              <a:t/>
            </a:r>
            <a:endParaRPr sz="2800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70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September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2</a:t>
            </a:r>
            <a:r>
              <a:rPr lang="en-US" sz="3600">
                <a:solidFill>
                  <a:srgbClr val="FFFFFF"/>
                </a:solidFill>
              </a:rPr>
              <a:t>7, 2023</a:t>
            </a:r>
            <a:endParaRPr b="0" i="0" sz="36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0" y="5122307"/>
            <a:ext cx="2705100" cy="133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335" y="4953001"/>
            <a:ext cx="2705100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287"/>
            <a:ext cx="9144000" cy="65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256200" y="5971175"/>
            <a:ext cx="5517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photo </a:t>
            </a:r>
            <a:r>
              <a:rPr lang="en-US">
                <a:solidFill>
                  <a:srgbClr val="FFFF00"/>
                </a:solidFill>
              </a:rPr>
              <a:t>found at: </a:t>
            </a:r>
            <a:r>
              <a:rPr lang="en-US"/>
              <a:t> </a:t>
            </a:r>
            <a:r>
              <a:rPr lang="en-US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https://slideplayer.com/slide/3443982/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457200" y="1169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923"/>
              <a:buFont typeface="Allerta"/>
              <a:buNone/>
            </a:pPr>
            <a:r>
              <a:rPr lang="en-US" sz="3690">
                <a:solidFill>
                  <a:srgbClr val="FFFF00"/>
                </a:solidFill>
              </a:rPr>
              <a:t>Types of </a:t>
            </a:r>
            <a:r>
              <a:rPr b="1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Application Deadline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8469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Early Action</a:t>
            </a:r>
            <a:endParaRPr b="1" sz="2400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lang="en-US" sz="2400">
                <a:solidFill>
                  <a:srgbClr val="FFFFFF"/>
                </a:solidFill>
              </a:rPr>
              <a:t>Restrictive Early Action</a:t>
            </a:r>
            <a:endParaRPr b="1" sz="2400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Early Decision</a:t>
            </a:r>
            <a:endParaRPr b="1" i="0" sz="2400" u="none" cap="none" strike="noStrike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lang="en-US" sz="2400">
                <a:solidFill>
                  <a:srgbClr val="FFFFFF"/>
                </a:solidFill>
              </a:rPr>
              <a:t>Early Decision II</a:t>
            </a:r>
            <a:endParaRPr b="1" sz="2400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Rolling </a:t>
            </a:r>
            <a:r>
              <a:rPr b="1" lang="en-US" sz="2400">
                <a:solidFill>
                  <a:srgbClr val="FFFFFF"/>
                </a:solidFill>
              </a:rPr>
              <a:t>Admissions</a:t>
            </a:r>
            <a:endParaRPr b="1" sz="2400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Priority A</a:t>
            </a:r>
            <a:r>
              <a:rPr b="1" lang="en-US" sz="2400">
                <a:solidFill>
                  <a:srgbClr val="FFFFFF"/>
                </a:solidFill>
              </a:rPr>
              <a:t>pplication</a:t>
            </a:r>
            <a:endParaRPr b="1" sz="2400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Regular Decision</a:t>
            </a:r>
            <a:endParaRPr b="1" i="0" sz="2400" u="none" cap="none" strike="noStrike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lang="en-US" sz="2400">
                <a:solidFill>
                  <a:srgbClr val="FFFFFF"/>
                </a:solidFill>
              </a:rPr>
              <a:t>Instant Decision (in person with interview)</a:t>
            </a:r>
            <a:endParaRPr b="1" sz="2400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⬜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Rutgers – Nov. 1 – Priority Early Action &amp; </a:t>
            </a:r>
            <a:r>
              <a:rPr b="1" lang="en-US" sz="2400">
                <a:solidFill>
                  <a:srgbClr val="FFFFFF"/>
                </a:solidFill>
              </a:rPr>
              <a:t>Dec. 1 – Regular Admission (SRAR &amp; Application) </a:t>
            </a:r>
            <a:endParaRPr b="1" sz="2400">
              <a:solidFill>
                <a:srgbClr val="FFFFFF"/>
              </a:solidFill>
            </a:endParaRPr>
          </a:p>
          <a:p>
            <a:pPr indent="-45846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2400"/>
              <a:buFont typeface="Noto Sans Symbols"/>
              <a:buChar char="⬜"/>
            </a:pPr>
            <a:r>
              <a:rPr b="1" lang="en-US" sz="2400">
                <a:solidFill>
                  <a:srgbClr val="FFFFFF"/>
                </a:solidFill>
              </a:rPr>
              <a:t>Penn State </a:t>
            </a:r>
            <a:r>
              <a:rPr b="1" lang="en-US" sz="2400">
                <a:solidFill>
                  <a:srgbClr val="FFFFFF"/>
                </a:solidFill>
              </a:rPr>
              <a:t>(SRAR &amp; Application)</a:t>
            </a:r>
            <a:r>
              <a:rPr lang="en-US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4850" y="1134575"/>
            <a:ext cx="2468450" cy="28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75" y="0"/>
            <a:ext cx="8925850" cy="64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315275" y="6491875"/>
            <a:ext cx="666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found at : </a:t>
            </a:r>
            <a:r>
              <a:rPr lang="en-US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https://www.oakparkusd.org/site/Default.aspx?PageID=1102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146100" y="175625"/>
            <a:ext cx="885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923"/>
              <a:buFont typeface="Allerta"/>
              <a:buNone/>
            </a:pPr>
            <a:r>
              <a:rPr b="1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Admissions Process: How Colleges Make Decisions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85850" y="1225675"/>
            <a:ext cx="5621100" cy="4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lang="en-US">
                <a:solidFill>
                  <a:srgbClr val="FFFFFF"/>
                </a:solidFill>
              </a:rPr>
              <a:t>Overall </a:t>
            </a:r>
            <a:r>
              <a:rPr b="1" i="0" lang="en-US" sz="2800" u="none" cap="none" strike="noStrike">
                <a:solidFill>
                  <a:srgbClr val="FFFFFF"/>
                </a:solidFill>
              </a:rPr>
              <a:t>GPA 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Strength of</a:t>
            </a:r>
            <a:r>
              <a:rPr b="1" lang="en-US">
                <a:solidFill>
                  <a:srgbClr val="FFFFFF"/>
                </a:solidFill>
              </a:rPr>
              <a:t> </a:t>
            </a:r>
            <a:r>
              <a:rPr b="1" i="0" lang="en-US" sz="2800" u="none" cap="none" strike="noStrike">
                <a:solidFill>
                  <a:srgbClr val="FFFFFF"/>
                </a:solidFill>
              </a:rPr>
              <a:t>Transcript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Admission test scores (ACT, SAT)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Essay or writing sample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Student’s demonstrated interest in the college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Counselor recommendation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Teacher recommendation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lang="en-US">
                <a:solidFill>
                  <a:srgbClr val="FFFFFF"/>
                </a:solidFill>
              </a:rPr>
              <a:t>Interview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lang="en-US">
                <a:solidFill>
                  <a:srgbClr val="FFFFFF"/>
                </a:solidFill>
              </a:rPr>
              <a:t>College Visit- In person and virtual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0160" lvl="0" marL="13716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/>
              <a:t>Source: NACAC</a:t>
            </a:r>
            <a:endParaRPr b="0" i="0" sz="12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0160" lvl="0" marL="13716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700" y="1981400"/>
            <a:ext cx="3704301" cy="24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6006025" y="5896700"/>
            <a:ext cx="3187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4864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Standardized Test Dates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457200" y="1325387"/>
            <a:ext cx="40401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600"/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</a:rPr>
              <a:t>ACT</a:t>
            </a:r>
            <a:endParaRPr b="1" sz="3000"/>
          </a:p>
        </p:txBody>
      </p:sp>
      <p:sp>
        <p:nvSpPr>
          <p:cNvPr id="197" name="Google Shape;197;p30"/>
          <p:cNvSpPr txBox="1"/>
          <p:nvPr>
            <p:ph idx="2" type="body"/>
          </p:nvPr>
        </p:nvSpPr>
        <p:spPr>
          <a:xfrm>
            <a:off x="4645025" y="1325387"/>
            <a:ext cx="4041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600"/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SAT</a:t>
            </a:r>
            <a:endParaRPr sz="3000"/>
          </a:p>
        </p:txBody>
      </p:sp>
      <p:sp>
        <p:nvSpPr>
          <p:cNvPr id="198" name="Google Shape;198;p30"/>
          <p:cNvSpPr txBox="1"/>
          <p:nvPr>
            <p:ph idx="3" type="body"/>
          </p:nvPr>
        </p:nvSpPr>
        <p:spPr>
          <a:xfrm>
            <a:off x="457163" y="2076275"/>
            <a:ext cx="40401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0"/>
              <a:buFont typeface="Noto Sans Symbols"/>
              <a:buChar char="■"/>
            </a:pPr>
            <a:r>
              <a:rPr b="0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www.actstudent.org</a:t>
            </a:r>
            <a:endParaRPr>
              <a:solidFill>
                <a:srgbClr val="FFFF00"/>
              </a:solidFill>
            </a:endParaRPr>
          </a:p>
          <a:p>
            <a:pPr indent="-38989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060"/>
              <a:buFont typeface="Noto Sans Symbols"/>
              <a:buChar char="■"/>
            </a:pPr>
            <a:r>
              <a:rPr b="1" lang="en-US" sz="1900">
                <a:solidFill>
                  <a:schemeClr val="dk1"/>
                </a:solidFill>
              </a:rPr>
              <a:t>October 28, 2023</a:t>
            </a:r>
            <a:endParaRPr b="1" sz="1900">
              <a:solidFill>
                <a:schemeClr val="dk1"/>
              </a:solidFill>
            </a:endParaRPr>
          </a:p>
          <a:p>
            <a:pPr indent="-38989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60"/>
              <a:buFont typeface="Noto Sans Symbols"/>
              <a:buChar char="■"/>
            </a:pPr>
            <a:r>
              <a:rPr b="1" lang="en-US" sz="1900">
                <a:solidFill>
                  <a:schemeClr val="dk1"/>
                </a:solidFill>
              </a:rPr>
              <a:t>December 9, 2023</a:t>
            </a:r>
            <a:endParaRPr b="1" sz="1900">
              <a:solidFill>
                <a:schemeClr val="dk1"/>
              </a:solidFill>
            </a:endParaRPr>
          </a:p>
          <a:p>
            <a:pPr indent="-38989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60"/>
              <a:buFont typeface="Noto Sans Symbols"/>
              <a:buChar char="■"/>
            </a:pPr>
            <a:r>
              <a:rPr b="1" lang="en-US" sz="1900">
                <a:solidFill>
                  <a:schemeClr val="dk1"/>
                </a:solidFill>
              </a:rPr>
              <a:t>February 3, 2024</a:t>
            </a:r>
            <a:endParaRPr b="1" sz="1900">
              <a:solidFill>
                <a:schemeClr val="dk1"/>
              </a:solidFill>
            </a:endParaRPr>
          </a:p>
          <a:p>
            <a:pPr indent="-38989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60"/>
              <a:buFont typeface="Noto Sans Symbols"/>
              <a:buChar char="■"/>
            </a:pPr>
            <a:r>
              <a:rPr b="1" lang="en-US" sz="1900">
                <a:solidFill>
                  <a:schemeClr val="dk1"/>
                </a:solidFill>
              </a:rPr>
              <a:t>April 13, 2024</a:t>
            </a:r>
            <a:endParaRPr b="1" sz="1900">
              <a:solidFill>
                <a:schemeClr val="dk1"/>
              </a:solidFill>
            </a:endParaRPr>
          </a:p>
          <a:p>
            <a:pPr indent="-44323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■"/>
            </a:pPr>
            <a:r>
              <a:rPr b="1" lang="en-US" sz="1900">
                <a:solidFill>
                  <a:schemeClr val="dk1"/>
                </a:solidFill>
              </a:rPr>
              <a:t>June 8, 2024</a:t>
            </a:r>
            <a:endParaRPr b="1" sz="1900">
              <a:solidFill>
                <a:schemeClr val="dk1"/>
              </a:solidFill>
            </a:endParaRPr>
          </a:p>
          <a:p>
            <a:pPr indent="-44323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■"/>
            </a:pPr>
            <a:r>
              <a:rPr b="1" lang="en-US" sz="1900">
                <a:solidFill>
                  <a:schemeClr val="dk1"/>
                </a:solidFill>
              </a:rPr>
              <a:t>July 20,  2024</a:t>
            </a:r>
            <a:endParaRPr b="1" sz="1900">
              <a:solidFill>
                <a:schemeClr val="dk1"/>
              </a:solidFill>
            </a:endParaRPr>
          </a:p>
          <a:p>
            <a:pPr indent="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99" name="Google Shape;199;p30"/>
          <p:cNvSpPr txBox="1"/>
          <p:nvPr>
            <p:ph idx="4" type="body"/>
          </p:nvPr>
        </p:nvSpPr>
        <p:spPr>
          <a:xfrm>
            <a:off x="5388500" y="2076263"/>
            <a:ext cx="29124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60"/>
              <a:buFont typeface="Noto Sans Symbols"/>
              <a:buChar char="■"/>
            </a:pPr>
            <a:r>
              <a:rPr b="0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www.collegeboard.org</a:t>
            </a:r>
            <a:endParaRPr>
              <a:solidFill>
                <a:srgbClr val="FFFF00"/>
              </a:solidFill>
            </a:endParaRPr>
          </a:p>
          <a:p>
            <a:pPr indent="-38354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Char char="■"/>
            </a:pPr>
            <a:r>
              <a:rPr b="1" lang="en-US" sz="1800">
                <a:solidFill>
                  <a:schemeClr val="dk1"/>
                </a:solidFill>
              </a:rPr>
              <a:t>October 7, 2023</a:t>
            </a:r>
            <a:endParaRPr b="1" sz="1800">
              <a:solidFill>
                <a:schemeClr val="dk1"/>
              </a:solidFill>
            </a:endParaRPr>
          </a:p>
          <a:p>
            <a:pPr indent="-38354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Char char="■"/>
            </a:pPr>
            <a:r>
              <a:rPr b="1" lang="en-US" sz="1800">
                <a:solidFill>
                  <a:schemeClr val="dk1"/>
                </a:solidFill>
              </a:rPr>
              <a:t>November 4, 2023</a:t>
            </a:r>
            <a:endParaRPr b="1" sz="1800">
              <a:solidFill>
                <a:schemeClr val="dk1"/>
              </a:solidFill>
            </a:endParaRPr>
          </a:p>
          <a:p>
            <a:pPr indent="-38354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Char char="■"/>
            </a:pPr>
            <a:r>
              <a:rPr b="1" lang="en-US" sz="1800">
                <a:solidFill>
                  <a:schemeClr val="dk1"/>
                </a:solidFill>
              </a:rPr>
              <a:t>December 2, 2023</a:t>
            </a:r>
            <a:endParaRPr b="1" sz="1800">
              <a:solidFill>
                <a:schemeClr val="dk1"/>
              </a:solidFill>
            </a:endParaRPr>
          </a:p>
          <a:p>
            <a:pPr indent="-38354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Char char="■"/>
            </a:pPr>
            <a:r>
              <a:rPr b="1" lang="en-US" sz="1800">
                <a:solidFill>
                  <a:schemeClr val="dk1"/>
                </a:solidFill>
              </a:rPr>
              <a:t>March 9, 2024</a:t>
            </a:r>
            <a:endParaRPr b="1" sz="1800">
              <a:solidFill>
                <a:schemeClr val="dk1"/>
              </a:solidFill>
            </a:endParaRPr>
          </a:p>
          <a:p>
            <a:pPr indent="-38354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Char char="■"/>
            </a:pPr>
            <a:r>
              <a:rPr b="1" lang="en-US" sz="1800">
                <a:solidFill>
                  <a:schemeClr val="dk1"/>
                </a:solidFill>
              </a:rPr>
              <a:t>May 4, 2024</a:t>
            </a:r>
            <a:endParaRPr b="1" sz="1800">
              <a:solidFill>
                <a:schemeClr val="dk1"/>
              </a:solidFill>
            </a:endParaRPr>
          </a:p>
          <a:p>
            <a:pPr indent="-38354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Char char="■"/>
            </a:pPr>
            <a:r>
              <a:rPr b="1" lang="en-US" sz="1800">
                <a:solidFill>
                  <a:schemeClr val="dk1"/>
                </a:solidFill>
              </a:rPr>
              <a:t>June 1, 2024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00" name="Google Shape;20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1863" y="4975100"/>
            <a:ext cx="31146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SAT/ACT Score Reports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AHS does not send SAT or ACT scores to colleges.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Scores must be sent by students from the College Board or ACT to the colleges</a:t>
            </a:r>
            <a:r>
              <a:rPr b="1" i="0" lang="en-US" sz="2800" u="none" cap="none" strike="noStrike">
                <a:solidFill>
                  <a:schemeClr val="lt1"/>
                </a:solidFill>
              </a:rPr>
              <a:t>.</a:t>
            </a:r>
            <a:endParaRPr b="1"/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Please visit:</a:t>
            </a:r>
            <a:endParaRPr b="1">
              <a:solidFill>
                <a:srgbClr val="FFFFFF"/>
              </a:solidFill>
            </a:endParaRPr>
          </a:p>
          <a:p>
            <a:pPr indent="-284480" lvl="1" marL="8686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www.actstudent.org</a:t>
            </a:r>
            <a:endParaRPr>
              <a:solidFill>
                <a:srgbClr val="FFFF00"/>
              </a:solidFill>
            </a:endParaRPr>
          </a:p>
          <a:p>
            <a:pPr indent="-284480" lvl="1" marL="8686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www.collegeboard.org</a:t>
            </a:r>
            <a:endParaRPr>
              <a:solidFill>
                <a:srgbClr val="FFFF00"/>
              </a:solidFill>
            </a:endParaRPr>
          </a:p>
          <a:p>
            <a:pPr indent="-1016" lvl="1" marL="58521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9025" y="3730800"/>
            <a:ext cx="3318350" cy="19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Test-Optional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</a:pPr>
            <a:r>
              <a:rPr b="1" lang="en-US">
                <a:solidFill>
                  <a:srgbClr val="FFFFFF"/>
                </a:solidFill>
              </a:rPr>
              <a:t>Test Optional for 2023-2024</a:t>
            </a:r>
            <a:endParaRPr b="1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Char char="■"/>
            </a:pPr>
            <a:r>
              <a:rPr b="1" lang="en-US">
                <a:solidFill>
                  <a:srgbClr val="FFFFFF"/>
                </a:solidFill>
              </a:rPr>
              <a:t>https://www.sparkadmissions.com/blog/test-optional-2023-2024/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</a:pPr>
            <a:r>
              <a:rPr b="1" lang="en-US" sz="2800">
                <a:solidFill>
                  <a:srgbClr val="FFFFFF"/>
                </a:solidFill>
              </a:rPr>
              <a:t>If you are a recruited athlete, or are applying for a specific program - DOUBLE CHECK to make sure test optional policies apply to you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0" y="175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lang="en-US" sz="4400">
                <a:solidFill>
                  <a:srgbClr val="FFFF00"/>
                </a:solidFill>
              </a:rPr>
              <a:t>Types of </a:t>
            </a:r>
            <a:r>
              <a:rPr b="1" i="0" lang="en-US" sz="44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Applications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49500" y="517800"/>
            <a:ext cx="9045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" lvl="0" marL="13716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601"/>
              <a:buFont typeface="Noto Sans Symbols"/>
              <a:buNone/>
            </a:pPr>
            <a:r>
              <a:t/>
            </a:r>
            <a:endParaRPr b="1" i="0" sz="2405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0160" lvl="0" marL="13716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601"/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Common Application</a:t>
            </a:r>
            <a:endParaRPr b="1" i="0" sz="3000" u="none" cap="none" strike="noStrike">
              <a:solidFill>
                <a:srgbClr val="FFFF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9390" lvl="1" marL="868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 Create an account for the Common Application- go to www.commonapp.org</a:t>
            </a:r>
            <a:endParaRPr b="1" sz="2500">
              <a:solidFill>
                <a:schemeClr val="dk1"/>
              </a:solidFill>
            </a:endParaRPr>
          </a:p>
          <a:p>
            <a:pPr indent="-199390" lvl="1" marL="868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 Complete the Common App and FERPA Statement</a:t>
            </a:r>
            <a:endParaRPr b="1" sz="2500">
              <a:solidFill>
                <a:schemeClr val="dk1"/>
              </a:solidFill>
            </a:endParaRPr>
          </a:p>
          <a:p>
            <a:pPr indent="0" lvl="0" marL="868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00"/>
                </a:solidFill>
              </a:rPr>
              <a:t>College Website</a:t>
            </a:r>
            <a:endParaRPr b="1" sz="3000">
              <a:solidFill>
                <a:srgbClr val="FFFF00"/>
              </a:solidFill>
            </a:endParaRPr>
          </a:p>
          <a:p>
            <a:pPr indent="-199390" lvl="1" marL="868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 Some Colleges use their own application on their website in order to apply</a:t>
            </a:r>
            <a:endParaRPr b="1" sz="2500">
              <a:solidFill>
                <a:schemeClr val="dk1"/>
              </a:solidFill>
            </a:endParaRPr>
          </a:p>
          <a:p>
            <a:pPr indent="0" lvl="0" marL="868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00"/>
                </a:solidFill>
              </a:rPr>
              <a:t>Coalition Application</a:t>
            </a:r>
            <a:endParaRPr b="1" sz="3000">
              <a:solidFill>
                <a:srgbClr val="FFFF00"/>
              </a:solidFill>
            </a:endParaRPr>
          </a:p>
          <a:p>
            <a:pPr indent="-193040" lvl="1" marL="868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b="1" lang="en-US">
                <a:solidFill>
                  <a:schemeClr val="dk1"/>
                </a:solidFill>
              </a:rPr>
              <a:t> If colleges use this application for their admissions process, you will need to create an account at :</a:t>
            </a:r>
            <a:endParaRPr b="1">
              <a:solidFill>
                <a:schemeClr val="dk1"/>
              </a:solidFill>
            </a:endParaRPr>
          </a:p>
          <a:p>
            <a:pPr indent="-152400" lvl="2" marL="113385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</a:pPr>
            <a:r>
              <a:rPr b="1" lang="en-US">
                <a:solidFill>
                  <a:schemeClr val="dk1"/>
                </a:solidFill>
              </a:rPr>
              <a:t>https://www.coalitionforcollegeaccess.org/mycoalition-intro</a:t>
            </a:r>
            <a:endParaRPr b="1" sz="3000">
              <a:solidFill>
                <a:srgbClr val="FFFF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</a:endParaRPr>
          </a:p>
          <a:p>
            <a:pPr indent="0" lvl="0" marL="54864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451500" y="79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lang="en-US">
                <a:solidFill>
                  <a:srgbClr val="FFFF00"/>
                </a:solidFill>
              </a:rPr>
              <a:t>Common App Updates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-273150" y="38591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4864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4864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4864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4864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293700" y="1006575"/>
            <a:ext cx="8545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"/>
              <a:buChar char="■"/>
            </a:pPr>
            <a:r>
              <a:rPr b="1" lang="en-US" sz="2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Common Application for the 2023-2024 has created a more inclusive application with the following changes:</a:t>
            </a:r>
            <a:endParaRPr b="1" sz="28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"/>
              <a:buChar char="■"/>
            </a:pP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removal of the school </a:t>
            </a: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discipline</a:t>
            </a: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question</a:t>
            </a:r>
            <a:endParaRPr b="1" sz="25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"/>
              <a:buChar char="■"/>
            </a:pP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</a:t>
            </a: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removal</a:t>
            </a: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of the military discharge questions</a:t>
            </a:r>
            <a:endParaRPr b="1" sz="25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"/>
              <a:buChar char="■"/>
            </a:pP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Revisions to the citizenship, family, and geography question</a:t>
            </a:r>
            <a:endParaRPr b="1" sz="25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"/>
              <a:buChar char="■"/>
            </a:pP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Revisions to the sex/gender questions</a:t>
            </a:r>
            <a:endParaRPr b="1" sz="25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"/>
              <a:buChar char="■"/>
            </a:pPr>
            <a:r>
              <a:rPr b="1" lang="en-US" sz="2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removal of the religious preference question</a:t>
            </a:r>
            <a:endParaRPr b="1" sz="25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ttrocento"/>
              <a:buChar char="■"/>
            </a:pPr>
            <a:r>
              <a:rPr b="1" lang="en-US" sz="2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COVID-19 Question</a:t>
            </a:r>
            <a:endParaRPr b="1" sz="27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ttrocento"/>
              <a:buChar char="■"/>
            </a:pPr>
            <a:r>
              <a:rPr b="1" lang="en-US" sz="27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Common App is also continuing to include the opportunity for students to share how they were impacted (optional)</a:t>
            </a:r>
            <a:endParaRPr b="1" sz="27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54864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Naviance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313950" y="1331600"/>
            <a:ext cx="8585400" cy="4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Requesting teachers for letters 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	of recommendation</a:t>
            </a:r>
            <a:endParaRPr b="1">
              <a:solidFill>
                <a:srgbClr val="FFFFFF"/>
              </a:solidFill>
            </a:endParaRPr>
          </a:p>
          <a:p>
            <a:pPr indent="-457200" lvl="0" marL="584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Maintain an accurate and 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0" lvl="1" marL="44704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	</a:t>
            </a:r>
            <a:r>
              <a:rPr b="1" i="0" lang="en-US" sz="2800" u="none" cap="none" strike="noStrike">
                <a:solidFill>
                  <a:srgbClr val="FFFFFF"/>
                </a:solidFill>
              </a:rPr>
              <a:t>updated college list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Requesting a transcript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Matching Naviance to the Common 	Application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Scholarship List in Naviance and Guidance 	webpage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lang="en-US">
                <a:solidFill>
                  <a:srgbClr val="FFFFFF"/>
                </a:solidFill>
              </a:rPr>
              <a:t>Bring a Chromebook to your School Counselor Appointment</a:t>
            </a:r>
            <a:endParaRPr b="1">
              <a:solidFill>
                <a:srgbClr val="FFFFFF"/>
              </a:solidFill>
            </a:endParaRPr>
          </a:p>
          <a:p>
            <a:pPr indent="-30607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713" y="2024625"/>
            <a:ext cx="28289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57200" y="220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The AHS Counselors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2925" y="1363925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77521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Char char="■"/>
            </a:pPr>
            <a:r>
              <a:rPr b="1" lang="en-US" sz="2700">
                <a:solidFill>
                  <a:srgbClr val="FFFFFF"/>
                </a:solidFill>
              </a:rPr>
              <a:t>Lauren Jaeger</a:t>
            </a:r>
            <a:r>
              <a:rPr b="1" i="0" lang="en-US" sz="27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b="1" lang="en-US" sz="2700">
                <a:solidFill>
                  <a:srgbClr val="FFFFFF"/>
                </a:solidFill>
              </a:rPr>
              <a:t>Department Chair of Guidance</a:t>
            </a:r>
            <a:endParaRPr sz="2700">
              <a:solidFill>
                <a:srgbClr val="FFFFFF"/>
              </a:solidFill>
            </a:endParaRPr>
          </a:p>
          <a:p>
            <a:pPr indent="-510541" lvl="0" marL="5486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Char char="■"/>
            </a:pPr>
            <a:r>
              <a:rPr b="1" lang="en-US" sz="2700">
                <a:solidFill>
                  <a:srgbClr val="FFFFFF"/>
                </a:solidFill>
              </a:rPr>
              <a:t>Dana</a:t>
            </a:r>
            <a:r>
              <a:rPr b="1" i="0" lang="en-US" sz="27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Bannon</a:t>
            </a:r>
            <a:r>
              <a:rPr b="1" lang="en-US" sz="2700">
                <a:solidFill>
                  <a:srgbClr val="FFFFFF"/>
                </a:solidFill>
              </a:rPr>
              <a:t>,</a:t>
            </a:r>
            <a:r>
              <a:rPr b="1" i="0" lang="en-US" sz="27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Student Assistance Coordinator</a:t>
            </a:r>
            <a:endParaRPr sz="2700">
              <a:solidFill>
                <a:srgbClr val="FFFFFF"/>
              </a:solidFill>
            </a:endParaRPr>
          </a:p>
          <a:p>
            <a:pPr indent="-510541" lvl="0" marL="5486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Char char="■"/>
            </a:pPr>
            <a:r>
              <a:rPr b="1" lang="en-US" sz="2700">
                <a:solidFill>
                  <a:srgbClr val="FFFFFF"/>
                </a:solidFill>
              </a:rPr>
              <a:t>Jennifer</a:t>
            </a:r>
            <a:r>
              <a:rPr b="1" i="0" lang="en-US" sz="27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lang="en-US" sz="2700">
                <a:solidFill>
                  <a:srgbClr val="FFFFFF"/>
                </a:solidFill>
              </a:rPr>
              <a:t>Chiusano</a:t>
            </a:r>
            <a:endParaRPr b="1" i="0" sz="27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510540" lvl="0" marL="5486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Char char="■"/>
            </a:pPr>
            <a:r>
              <a:rPr b="1" lang="en-US" sz="2700">
                <a:solidFill>
                  <a:srgbClr val="FFFFFF"/>
                </a:solidFill>
              </a:rPr>
              <a:t>Mary Johnson</a:t>
            </a:r>
            <a:endParaRPr b="1" i="0" sz="27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510541" lvl="0" marL="5486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Char char="■"/>
            </a:pPr>
            <a:r>
              <a:rPr b="1" lang="en-US" sz="2700">
                <a:solidFill>
                  <a:srgbClr val="FFFFFF"/>
                </a:solidFill>
              </a:rPr>
              <a:t>Justin Sauer</a:t>
            </a:r>
            <a:endParaRPr b="1" i="0" sz="27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39091" lvl="0" marL="5486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t/>
            </a:r>
            <a:endParaRPr b="1" i="0" sz="17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72441" lvl="0" marL="5486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Char char="■"/>
            </a:pPr>
            <a:r>
              <a:rPr b="1" lang="en-US" sz="2100">
                <a:solidFill>
                  <a:srgbClr val="FFFFFF"/>
                </a:solidFill>
              </a:rPr>
              <a:t>Guidance S</a:t>
            </a:r>
            <a:r>
              <a:rPr b="1" i="0" lang="en-US" sz="21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ecretar</a:t>
            </a:r>
            <a:r>
              <a:rPr b="1" lang="en-US" sz="2100">
                <a:solidFill>
                  <a:srgbClr val="FFFFFF"/>
                </a:solidFill>
              </a:rPr>
              <a:t>y:</a:t>
            </a:r>
            <a:endParaRPr sz="2100">
              <a:solidFill>
                <a:srgbClr val="FFFFFF"/>
              </a:solidFill>
            </a:endParaRPr>
          </a:p>
          <a:p>
            <a:pPr indent="-336550" lvl="1" marL="86868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Noto Sans Symbols"/>
              <a:buChar char="◼"/>
            </a:pPr>
            <a:r>
              <a:rPr b="1" i="0" lang="en-US" sz="2100" u="none" cap="none" strike="noStrike">
                <a:solidFill>
                  <a:srgbClr val="FFFFFF"/>
                </a:solidFill>
              </a:rPr>
              <a:t>Ms. </a:t>
            </a:r>
            <a:r>
              <a:rPr b="1" lang="en-US" sz="2100">
                <a:solidFill>
                  <a:schemeClr val="dk1"/>
                </a:solidFill>
              </a:rPr>
              <a:t>Natalicchio</a:t>
            </a:r>
            <a:endParaRPr b="1" i="0" sz="2100" u="none" cap="none" strike="noStrike">
              <a:solidFill>
                <a:schemeClr val="dk1"/>
              </a:solidFill>
            </a:endParaRPr>
          </a:p>
          <a:p>
            <a:pPr indent="0" lvl="0" marL="86868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2050" y="2991575"/>
            <a:ext cx="2409824" cy="189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923"/>
              <a:buFont typeface="Allerta"/>
              <a:buNone/>
            </a:pPr>
            <a:r>
              <a:rPr lang="en-US" sz="3690">
                <a:solidFill>
                  <a:srgbClr val="FFFF00"/>
                </a:solidFill>
              </a:rPr>
              <a:t>NCAA Registration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b="1" lang="en-US">
                <a:solidFill>
                  <a:schemeClr val="dk1"/>
                </a:solidFill>
              </a:rPr>
              <a:t>Register with NCAA Eligibility Center: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https://web3.ncaa.org/ecwr3/</a:t>
            </a:r>
            <a:endParaRPr b="1">
              <a:solidFill>
                <a:srgbClr val="FFFF00"/>
              </a:solidFill>
            </a:endParaRPr>
          </a:p>
          <a:p>
            <a:pPr indent="-421640" lvl="0" marL="54864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⬜"/>
            </a:pPr>
            <a:r>
              <a:rPr b="1" lang="en-US">
                <a:solidFill>
                  <a:schemeClr val="dk1"/>
                </a:solidFill>
              </a:rPr>
              <a:t>Division I and Division II Academic Requirements: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https://www.ncaa.org/sports/2013/11/25/academic-standards-for-initial-eligibility.aspx</a:t>
            </a:r>
            <a:endParaRPr b="1">
              <a:solidFill>
                <a:srgbClr val="FFFF00"/>
              </a:solidFill>
            </a:endParaRPr>
          </a:p>
          <a:p>
            <a:pPr indent="-421640" lvl="0" marL="54864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⬜"/>
            </a:pPr>
            <a:r>
              <a:rPr b="1" lang="en-US">
                <a:solidFill>
                  <a:schemeClr val="dk1"/>
                </a:solidFill>
              </a:rPr>
              <a:t>NCAA Guide for College-Bound Student Athlete: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http://fs.ncaa.org/Docs/eligibility_center/Student_Resources/CBSA.pdf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923"/>
              <a:buFont typeface="Allerta"/>
              <a:buNone/>
            </a:pPr>
            <a:r>
              <a:rPr b="1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Teacher Letter of Recommendation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0"/>
              <a:buFont typeface="Noto Sans Symbols"/>
              <a:buChar char="⬜"/>
            </a:pPr>
            <a:r>
              <a:rPr b="1" i="0" lang="en-US" sz="2600" u="none" cap="none" strike="noStrike">
                <a:solidFill>
                  <a:srgbClr val="FFFFFF"/>
                </a:solidFill>
              </a:rPr>
              <a:t>Ask your teacher    IN-PERSON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ts val="1690"/>
              <a:buFont typeface="Noto Sans Symbols"/>
              <a:buChar char="⬜"/>
            </a:pPr>
            <a:r>
              <a:rPr b="1" i="0" lang="en-US" sz="2600" u="none" cap="none" strike="noStrike">
                <a:solidFill>
                  <a:srgbClr val="FFFFFF"/>
                </a:solidFill>
              </a:rPr>
              <a:t>Place the teacher recommendation form in their hands – be thorough</a:t>
            </a:r>
            <a:endParaRPr b="1">
              <a:solidFill>
                <a:srgbClr val="FFFFFF"/>
              </a:solidFill>
            </a:endParaRPr>
          </a:p>
          <a:p>
            <a:pPr indent="-10160" lvl="0" marL="13716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65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53" name="Google Shape;253;p3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0"/>
              <a:buFont typeface="Noto Sans Symbols"/>
              <a:buChar char="⬜"/>
            </a:pPr>
            <a:r>
              <a:rPr b="1" i="0" lang="en-US" sz="2600" u="none" cap="none" strike="noStrike">
                <a:solidFill>
                  <a:srgbClr val="FFFFFF"/>
                </a:solidFill>
              </a:rPr>
              <a:t>Provide a reasonable timeline to have them complete the letter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ts val="1690"/>
              <a:buFont typeface="Noto Sans Symbols"/>
              <a:buChar char="⬜"/>
            </a:pPr>
            <a:r>
              <a:rPr b="1" i="0" lang="en-US" sz="2600" u="none" cap="none" strike="noStrike">
                <a:solidFill>
                  <a:srgbClr val="FFFFFF"/>
                </a:solidFill>
              </a:rPr>
              <a:t>Add the teacher to Naviance</a:t>
            </a:r>
            <a:endParaRPr b="1" i="0" sz="2600" u="none" cap="none" strike="noStrike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1690"/>
              <a:buFont typeface="Noto Sans Symbols"/>
              <a:buChar char="⬜"/>
            </a:pPr>
            <a:r>
              <a:rPr b="1" i="0" lang="en-US" sz="26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BE SURE TO THANK YOUR TEACHERS!!</a:t>
            </a:r>
            <a:endParaRPr b="1" i="0" sz="2600" u="none" cap="none" strike="noStrike">
              <a:solidFill>
                <a:srgbClr val="FFFF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0175" y="4281487"/>
            <a:ext cx="2114550" cy="21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500" y="5041035"/>
            <a:ext cx="2114550" cy="169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College Essay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Be Concise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Be Honest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Follow Directions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Write Well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Be Vivid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Be Yourself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Be Coherent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lang="en-US">
                <a:solidFill>
                  <a:srgbClr val="FFFFFF"/>
                </a:solidFill>
              </a:rPr>
              <a:t>Answer the Question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⬜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Have it Reviewed by the Writing Clinic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263" name="Google Shape;2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4931">
            <a:off x="4091939" y="2822932"/>
            <a:ext cx="4670996" cy="204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923"/>
              <a:buFont typeface="Allerta"/>
              <a:buNone/>
            </a:pPr>
            <a:r>
              <a:rPr b="1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Student Responsibilities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260050" y="1189175"/>
            <a:ext cx="8702400" cy="5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lang="en-US">
                <a:solidFill>
                  <a:schemeClr val="dk1"/>
                </a:solidFill>
              </a:rPr>
              <a:t>Turn in your Senior Packet to your School Counselor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lang="en-US">
                <a:solidFill>
                  <a:srgbClr val="FFFFFF"/>
                </a:solidFill>
              </a:rPr>
              <a:t>Match Common App and Naviance Accounts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Complete </a:t>
            </a:r>
            <a:r>
              <a:rPr b="1" lang="en-US">
                <a:solidFill>
                  <a:srgbClr val="FFFFFF"/>
                </a:solidFill>
              </a:rPr>
              <a:t>the </a:t>
            </a:r>
            <a:r>
              <a:rPr b="1" i="0" lang="en-US" sz="2800" u="none" cap="none" strike="noStrike">
                <a:solidFill>
                  <a:srgbClr val="FFFFFF"/>
                </a:solidFill>
              </a:rPr>
              <a:t>Transcript Request (Yellow) Form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Send your SAT or ACT scores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Send your updated, most current resume if required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Turn forms into the </a:t>
            </a:r>
            <a:r>
              <a:rPr b="1" lang="en-US">
                <a:solidFill>
                  <a:srgbClr val="FFFFFF"/>
                </a:solidFill>
              </a:rPr>
              <a:t>Counseling Office</a:t>
            </a:r>
            <a:r>
              <a:rPr b="1" i="0" lang="en-US" sz="2800" u="none" cap="none" strike="noStrike">
                <a:solidFill>
                  <a:srgbClr val="FFFFFF"/>
                </a:solidFill>
              </a:rPr>
              <a:t> at least 15 school days in advance for processing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Remember to thank your teachers </a:t>
            </a:r>
            <a:r>
              <a:rPr b="1" lang="en-US">
                <a:solidFill>
                  <a:srgbClr val="FFFFFF"/>
                </a:solidFill>
              </a:rPr>
              <a:t> fo</a:t>
            </a:r>
            <a:r>
              <a:rPr b="1" i="0" lang="en-US" sz="2800" u="none" cap="none" strike="noStrike">
                <a:solidFill>
                  <a:srgbClr val="FFFFFF"/>
                </a:solidFill>
              </a:rPr>
              <a:t>r writing your letter of recommenda</a:t>
            </a:r>
            <a:r>
              <a:rPr b="1" lang="en-US">
                <a:solidFill>
                  <a:srgbClr val="FFFFFF"/>
                </a:solidFill>
              </a:rPr>
              <a:t>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Counselor </a:t>
            </a:r>
            <a:r>
              <a:rPr lang="en-US">
                <a:solidFill>
                  <a:srgbClr val="FFFF00"/>
                </a:solidFill>
              </a:rPr>
              <a:t>Responsibilities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77" name="Google Shape;277;p40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Send your transcript (after receiving yellow transcript request f</a:t>
            </a:r>
            <a:r>
              <a:rPr b="1" lang="en-US">
                <a:solidFill>
                  <a:srgbClr val="FFFFFF"/>
                </a:solidFill>
              </a:rPr>
              <a:t>orm)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Complete &amp; send the Secondary School Report (supplemental forms)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Send </a:t>
            </a:r>
            <a:r>
              <a:rPr b="1" lang="en-US">
                <a:solidFill>
                  <a:srgbClr val="FFFFFF"/>
                </a:solidFill>
              </a:rPr>
              <a:t>T</a:t>
            </a:r>
            <a:r>
              <a:rPr b="1" i="0" lang="en-US" sz="2800" u="none" cap="none" strike="noStrike">
                <a:solidFill>
                  <a:srgbClr val="FFFFFF"/>
                </a:solidFill>
              </a:rPr>
              <a:t>eacher recommendations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Send </a:t>
            </a:r>
            <a:r>
              <a:rPr b="1" lang="en-US">
                <a:solidFill>
                  <a:srgbClr val="FFFFFF"/>
                </a:solidFill>
              </a:rPr>
              <a:t>School C</a:t>
            </a:r>
            <a:r>
              <a:rPr b="1" i="0" lang="en-US" sz="2800" u="none" cap="none" strike="noStrike">
                <a:solidFill>
                  <a:srgbClr val="FFFFFF"/>
                </a:solidFill>
              </a:rPr>
              <a:t>ounselor recommendation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Other materials as necessary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0" lvl="0" marL="8686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250" y="4675275"/>
            <a:ext cx="2462212" cy="18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457200" y="310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lang="en-US">
                <a:solidFill>
                  <a:srgbClr val="FFFF00"/>
                </a:solidFill>
              </a:rPr>
              <a:t>Winter Season &amp; Future Steps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85" name="Google Shape;285;p41"/>
          <p:cNvSpPr txBox="1"/>
          <p:nvPr>
            <p:ph idx="1" type="body"/>
          </p:nvPr>
        </p:nvSpPr>
        <p:spPr>
          <a:xfrm>
            <a:off x="385575" y="1453389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lang="en-US">
                <a:solidFill>
                  <a:srgbClr val="FFFFFF"/>
                </a:solidFill>
              </a:rPr>
              <a:t>Regular decision deadlines </a:t>
            </a:r>
            <a:endParaRPr b="1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lang="en-US">
                <a:solidFill>
                  <a:srgbClr val="FFFFFF"/>
                </a:solidFill>
              </a:rPr>
              <a:t>Colleges may request 1st semester grades/ Mid year reports </a:t>
            </a:r>
            <a:endParaRPr b="1" sz="2800">
              <a:solidFill>
                <a:srgbClr val="FFFFFF"/>
              </a:solidFill>
            </a:endParaRPr>
          </a:p>
          <a:p>
            <a:pPr indent="-156210" lvl="1" marL="8686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◼"/>
            </a:pPr>
            <a:r>
              <a:rPr b="1" lang="en-US" sz="2800">
                <a:solidFill>
                  <a:srgbClr val="FFFFFF"/>
                </a:solidFill>
              </a:rPr>
              <a:t>Fill out Mid-Year Report Request as soon as you know college is requesting grades</a:t>
            </a:r>
            <a:r>
              <a:rPr b="1" lang="en-US" sz="3200">
                <a:solidFill>
                  <a:srgbClr val="1155CC"/>
                </a:solidFill>
              </a:rPr>
              <a:t> </a:t>
            </a:r>
            <a:r>
              <a:rPr b="1" i="0" lang="en-US" sz="3200" u="none" cap="none" strike="noStrike">
                <a:solidFill>
                  <a:srgbClr val="4A86E8"/>
                </a:solidFill>
              </a:rPr>
              <a:t>(BLUE FORM)</a:t>
            </a:r>
            <a:endParaRPr b="1" i="0" sz="3200" u="none" cap="none" strike="noStrike">
              <a:solidFill>
                <a:srgbClr val="4A86E8"/>
              </a:solidFill>
            </a:endParaRPr>
          </a:p>
          <a:p>
            <a:pPr indent="-42164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Font typeface="Noto Sans Symbols"/>
              <a:buChar char="■"/>
            </a:pPr>
            <a:r>
              <a:rPr b="1" i="0" lang="en-US" sz="2800" u="none" cap="none" strike="noStrike">
                <a:solidFill>
                  <a:srgbClr val="FFFFFF"/>
                </a:solidFill>
              </a:rPr>
              <a:t>Get ready for Scholarship Season – prepare local and community scholarship applications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0" y="215988"/>
            <a:ext cx="6479700" cy="15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lang="en-US">
                <a:solidFill>
                  <a:srgbClr val="FFFF00"/>
                </a:solidFill>
              </a:rPr>
              <a:t>In the Spring, f</a:t>
            </a:r>
            <a:r>
              <a:rPr lang="en-US">
                <a:solidFill>
                  <a:srgbClr val="FFFF00"/>
                </a:solidFill>
              </a:rPr>
              <a:t>inalize your decision...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92" name="Google Shape;292;p42"/>
          <p:cNvSpPr txBox="1"/>
          <p:nvPr>
            <p:ph idx="1" type="body"/>
          </p:nvPr>
        </p:nvSpPr>
        <p:spPr>
          <a:xfrm>
            <a:off x="366600" y="1901925"/>
            <a:ext cx="8410800" cy="3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481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oto Sans Symbols"/>
              <a:buChar char="■"/>
            </a:pPr>
            <a:r>
              <a:rPr b="1" i="0" lang="en-US" sz="2500" u="none" cap="none" strike="noStrike">
                <a:solidFill>
                  <a:srgbClr val="FFFFFF"/>
                </a:solidFill>
              </a:rPr>
              <a:t>Pay your tuition deposit by May 1</a:t>
            </a:r>
            <a:endParaRPr b="1" sz="2500">
              <a:solidFill>
                <a:srgbClr val="FFFFFF"/>
              </a:solidFill>
            </a:endParaRPr>
          </a:p>
          <a:p>
            <a:pPr indent="-46481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oto Sans Symbols"/>
              <a:buChar char="■"/>
            </a:pPr>
            <a:r>
              <a:rPr b="1" i="0" lang="en-US" sz="2500" u="none" cap="none" strike="noStrike">
                <a:solidFill>
                  <a:srgbClr val="FFFFFF"/>
                </a:solidFill>
              </a:rPr>
              <a:t>Pay your housing deposit by May 1</a:t>
            </a:r>
            <a:endParaRPr b="1" sz="2500">
              <a:solidFill>
                <a:srgbClr val="FFFFFF"/>
              </a:solidFill>
            </a:endParaRPr>
          </a:p>
          <a:p>
            <a:pPr indent="-46481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oto Sans Symbols"/>
              <a:buChar char="■"/>
            </a:pPr>
            <a:r>
              <a:rPr b="1" i="0" lang="en-US" sz="2500" u="none" cap="none" strike="noStrike">
                <a:solidFill>
                  <a:srgbClr val="FFFFFF"/>
                </a:solidFill>
              </a:rPr>
              <a:t>Keep in contact with your </a:t>
            </a:r>
            <a:r>
              <a:rPr b="1" lang="en-US" sz="2500">
                <a:solidFill>
                  <a:srgbClr val="FFFFFF"/>
                </a:solidFill>
              </a:rPr>
              <a:t>School</a:t>
            </a:r>
            <a:r>
              <a:rPr b="1" i="0" lang="en-US" sz="2500" u="none" cap="none" strike="noStrike">
                <a:solidFill>
                  <a:srgbClr val="FFFFFF"/>
                </a:solidFill>
              </a:rPr>
              <a:t> </a:t>
            </a:r>
            <a:r>
              <a:rPr b="1" lang="en-US" sz="2500">
                <a:solidFill>
                  <a:srgbClr val="FFFFFF"/>
                </a:solidFill>
              </a:rPr>
              <a:t>C</a:t>
            </a:r>
            <a:r>
              <a:rPr b="1" i="0" lang="en-US" sz="2500" u="none" cap="none" strike="noStrike">
                <a:solidFill>
                  <a:srgbClr val="FFFFFF"/>
                </a:solidFill>
              </a:rPr>
              <a:t>ounselor for any last minute issues</a:t>
            </a:r>
            <a:endParaRPr b="1" sz="2500">
              <a:solidFill>
                <a:srgbClr val="FFFFFF"/>
              </a:solidFill>
            </a:endParaRPr>
          </a:p>
          <a:p>
            <a:pPr indent="-46481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oto Sans Symbols"/>
              <a:buChar char="■"/>
            </a:pPr>
            <a:r>
              <a:rPr b="1" i="0" lang="en-US" sz="2500" u="none" cap="none" strike="noStrike">
                <a:solidFill>
                  <a:srgbClr val="FFFFFF"/>
                </a:solidFill>
              </a:rPr>
              <a:t>Complete the graduation surveys on Naviance</a:t>
            </a:r>
            <a:r>
              <a:rPr b="1" lang="en-US" sz="2500">
                <a:solidFill>
                  <a:srgbClr val="FFFFFF"/>
                </a:solidFill>
              </a:rPr>
              <a:t>→ We will notify you</a:t>
            </a:r>
            <a:endParaRPr b="1" sz="2500">
              <a:solidFill>
                <a:srgbClr val="FFFFFF"/>
              </a:solidFill>
            </a:endParaRPr>
          </a:p>
          <a:p>
            <a:pPr indent="-464819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oto Sans Symbols"/>
              <a:buChar char="■"/>
            </a:pPr>
            <a:r>
              <a:rPr b="1" lang="en-US" sz="2500">
                <a:solidFill>
                  <a:srgbClr val="FFFFFF"/>
                </a:solidFill>
              </a:rPr>
              <a:t>Remember we ALWAYS send the final transcripts to the school you decide to attend- Keep up your grades!</a:t>
            </a:r>
            <a:endParaRPr b="1" sz="2500">
              <a:solidFill>
                <a:srgbClr val="FFFFFF"/>
              </a:solidFill>
            </a:endParaRPr>
          </a:p>
          <a:p>
            <a:pPr indent="-199390" lvl="1" marL="86868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Char char="■"/>
            </a:pPr>
            <a:r>
              <a:rPr b="1" lang="en-US" sz="2500">
                <a:solidFill>
                  <a:srgbClr val="FFFFFF"/>
                </a:solidFill>
              </a:rPr>
              <a:t>If grades drop, colleges have the right to rescind decision</a:t>
            </a:r>
            <a:endParaRPr b="1" sz="25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8900" y="216003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457200" y="162975"/>
            <a:ext cx="82296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00"/>
                </a:solidFill>
              </a:rPr>
              <a:t>College Planning Guidance Counselor Meetings</a:t>
            </a:r>
            <a:endParaRPr sz="3500">
              <a:solidFill>
                <a:srgbClr val="FFFF00"/>
              </a:solidFill>
            </a:endParaRPr>
          </a:p>
        </p:txBody>
      </p:sp>
      <p:sp>
        <p:nvSpPr>
          <p:cNvPr id="300" name="Google Shape;300;p43"/>
          <p:cNvSpPr txBox="1"/>
          <p:nvPr>
            <p:ph idx="1" type="body"/>
          </p:nvPr>
        </p:nvSpPr>
        <p:spPr>
          <a:xfrm>
            <a:off x="457200" y="1328975"/>
            <a:ext cx="8306400" cy="4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4819" lvl="0" marL="54864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All seniors will be contacted throughout the months of September and October for in person college planning meetings with their counselor.</a:t>
            </a:r>
            <a:endParaRPr b="1" sz="2500">
              <a:solidFill>
                <a:schemeClr val="dk1"/>
              </a:solidFill>
            </a:endParaRPr>
          </a:p>
          <a:p>
            <a:pPr indent="0" lvl="0" marL="54864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464819" lvl="0" marL="54864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This is a follow up discussion to the Junior College Planning Meeting that took place last year.</a:t>
            </a:r>
            <a:endParaRPr b="1" sz="2500">
              <a:solidFill>
                <a:schemeClr val="dk1"/>
              </a:solidFill>
            </a:endParaRPr>
          </a:p>
          <a:p>
            <a:pPr indent="0" lvl="0" marL="54864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464819" lvl="0" marL="54864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Students can make appointments with counselors for meetings regarding the college application process by submitting a counselor form.</a:t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type="title"/>
          </p:nvPr>
        </p:nvSpPr>
        <p:spPr>
          <a:xfrm>
            <a:off x="457200" y="137899"/>
            <a:ext cx="8229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lang="en-US" sz="3900">
                <a:solidFill>
                  <a:srgbClr val="FFFF00"/>
                </a:solidFill>
              </a:rPr>
              <a:t>Questions?</a:t>
            </a:r>
            <a:endParaRPr sz="3900">
              <a:solidFill>
                <a:srgbClr val="FFFF00"/>
              </a:solidFill>
            </a:endParaRPr>
          </a:p>
        </p:txBody>
      </p:sp>
      <p:sp>
        <p:nvSpPr>
          <p:cNvPr id="307" name="Google Shape;307;p44"/>
          <p:cNvSpPr txBox="1"/>
          <p:nvPr>
            <p:ph idx="1" type="body"/>
          </p:nvPr>
        </p:nvSpPr>
        <p:spPr>
          <a:xfrm>
            <a:off x="928250" y="1065675"/>
            <a:ext cx="6893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We are here to help! Contact us Directly: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8" name="Google Shape;308;p44"/>
          <p:cNvSpPr txBox="1"/>
          <p:nvPr>
            <p:ph idx="2" type="body"/>
          </p:nvPr>
        </p:nvSpPr>
        <p:spPr>
          <a:xfrm>
            <a:off x="789850" y="1567175"/>
            <a:ext cx="7779900" cy="53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Lauren Jaeger: jaegerl@ufrsd.net</a:t>
            </a:r>
            <a:br>
              <a:rPr b="1" lang="en-US" sz="1600">
                <a:solidFill>
                  <a:srgbClr val="FFFFFF"/>
                </a:solidFill>
              </a:rPr>
            </a:br>
            <a:r>
              <a:rPr b="1" lang="en-US" sz="1600">
                <a:solidFill>
                  <a:srgbClr val="FFFFFF"/>
                </a:solidFill>
              </a:rPr>
              <a:t>609-259-7292 ext. #1711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Mary Johnson: JohnsoM@ufrsd.net </a:t>
            </a:r>
            <a:br>
              <a:rPr b="1" lang="en-US" sz="1600">
                <a:solidFill>
                  <a:srgbClr val="FFFFFF"/>
                </a:solidFill>
              </a:rPr>
            </a:br>
            <a:r>
              <a:rPr b="1" lang="en-US" sz="1600">
                <a:solidFill>
                  <a:srgbClr val="FFFFFF"/>
                </a:solidFill>
              </a:rPr>
              <a:t>609-259-7292 ext. #1713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Jennifer Chiusano: chiusano.jennifer@ufrsd.net </a:t>
            </a:r>
            <a:br>
              <a:rPr b="1" lang="en-US" sz="1600">
                <a:solidFill>
                  <a:srgbClr val="FFFFFF"/>
                </a:solidFill>
              </a:rPr>
            </a:br>
            <a:r>
              <a:rPr b="1" lang="en-US" sz="1600">
                <a:solidFill>
                  <a:srgbClr val="FFFFFF"/>
                </a:solidFill>
              </a:rPr>
              <a:t>609-259-7292 ext. #1707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 Justin Sauer: sauerj@ufrsd.net </a:t>
            </a:r>
            <a:br>
              <a:rPr b="1" lang="en-US" sz="1600">
                <a:solidFill>
                  <a:srgbClr val="FFFFFF"/>
                </a:solidFill>
              </a:rPr>
            </a:br>
            <a:r>
              <a:rPr b="1" lang="en-US" sz="1600">
                <a:solidFill>
                  <a:srgbClr val="FFFFFF"/>
                </a:solidFill>
              </a:rPr>
              <a:t>609-259-7292 ext. #1712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43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 </a:t>
            </a:r>
            <a:endParaRPr sz="1100">
              <a:solidFill>
                <a:srgbClr val="2828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4864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Discussion Topics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7200" y="1213425"/>
            <a:ext cx="8229600" cy="4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General timeline of the college application process 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Classification of schools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Types of Application Deadlines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College Admissions considerations </a:t>
            </a:r>
            <a:endParaRPr b="1"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 SAT and ACT </a:t>
            </a:r>
            <a:endParaRPr b="1"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77850" y="-2"/>
            <a:ext cx="83883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Discussion Topics (continued)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57200" y="1074450"/>
            <a:ext cx="8229600" cy="4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Char char="■"/>
            </a:pPr>
            <a:r>
              <a:rPr b="1" lang="en-US" sz="2500">
                <a:solidFill>
                  <a:srgbClr val="FFFFFF"/>
                </a:solidFill>
              </a:rPr>
              <a:t>Naviance </a:t>
            </a:r>
            <a:endParaRPr b="1" sz="25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b="1" lang="en-US" sz="2500">
                <a:solidFill>
                  <a:schemeClr val="dk1"/>
                </a:solidFill>
              </a:rPr>
              <a:t>NCAA Eligibility for Student Athletes</a:t>
            </a:r>
            <a:endParaRPr b="1" sz="25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Char char="■"/>
            </a:pPr>
            <a:r>
              <a:rPr b="1" lang="en-US" sz="2500">
                <a:solidFill>
                  <a:srgbClr val="FFFFFF"/>
                </a:solidFill>
              </a:rPr>
              <a:t>College Essay Tips</a:t>
            </a:r>
            <a:endParaRPr b="1" sz="25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500"/>
              <a:buChar char="■"/>
            </a:pPr>
            <a:r>
              <a:rPr b="1" lang="en-US" sz="2500">
                <a:solidFill>
                  <a:srgbClr val="FFFFFF"/>
                </a:solidFill>
              </a:rPr>
              <a:t>Letters of Recommendation</a:t>
            </a:r>
            <a:endParaRPr b="1" sz="25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457200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lang="en-US">
                <a:solidFill>
                  <a:srgbClr val="FFFF00"/>
                </a:solidFill>
              </a:rPr>
              <a:t>Fall Responsibilities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270725" y="961375"/>
            <a:ext cx="8345100" cy="56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  <a:p>
            <a:pPr indent="0" lvl="0" marL="54864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  <a:p>
            <a:pPr indent="-526858" lvl="0" marL="54864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oto Sans Symbols"/>
              <a:buChar char="■"/>
            </a:pPr>
            <a:r>
              <a:rPr b="1" i="0" lang="en-US" sz="3100" u="none" cap="none" strike="noStrike">
                <a:solidFill>
                  <a:srgbClr val="FFFFFF"/>
                </a:solidFill>
              </a:rPr>
              <a:t>Meet with your </a:t>
            </a:r>
            <a:r>
              <a:rPr b="1" lang="en-US" sz="3100">
                <a:solidFill>
                  <a:srgbClr val="FFFFFF"/>
                </a:solidFill>
              </a:rPr>
              <a:t>c</a:t>
            </a:r>
            <a:r>
              <a:rPr b="1" i="0" lang="en-US" sz="3100" u="none" cap="none" strike="noStrike">
                <a:solidFill>
                  <a:srgbClr val="FFFFFF"/>
                </a:solidFill>
              </a:rPr>
              <a:t>ounselor</a:t>
            </a:r>
            <a:r>
              <a:rPr b="1" lang="en-US" sz="3100">
                <a:solidFill>
                  <a:srgbClr val="FFFFFF"/>
                </a:solidFill>
              </a:rPr>
              <a:t> for follow-up meetings</a:t>
            </a:r>
            <a:endParaRPr b="1" i="0" sz="3100" u="none" cap="none" strike="noStrike">
              <a:solidFill>
                <a:srgbClr val="FFFFFF"/>
              </a:solidFill>
            </a:endParaRPr>
          </a:p>
          <a:p>
            <a:pPr indent="0" lvl="0" marL="54864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FFFF"/>
              </a:solidFill>
            </a:endParaRPr>
          </a:p>
          <a:p>
            <a:pPr indent="-526858" lvl="0" marL="54864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oto Sans Symbols"/>
              <a:buChar char="■"/>
            </a:pPr>
            <a:r>
              <a:rPr b="1" i="0" lang="en-US" sz="3100" u="none" cap="none" strike="noStrike">
                <a:solidFill>
                  <a:srgbClr val="FFFFFF"/>
                </a:solidFill>
              </a:rPr>
              <a:t>Register for the ACT or SAT (if</a:t>
            </a:r>
            <a:r>
              <a:rPr b="1" lang="en-US" sz="3100">
                <a:solidFill>
                  <a:srgbClr val="FFFFFF"/>
                </a:solidFill>
              </a:rPr>
              <a:t> needed)</a:t>
            </a:r>
            <a:endParaRPr b="1" sz="3100">
              <a:solidFill>
                <a:srgbClr val="FFFFFF"/>
              </a:solidFill>
            </a:endParaRPr>
          </a:p>
          <a:p>
            <a:pPr indent="0" lvl="0" marL="54864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FFFF"/>
              </a:solidFill>
            </a:endParaRPr>
          </a:p>
          <a:p>
            <a:pPr indent="-526858" lvl="0" marL="54864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oto Sans Symbols"/>
              <a:buChar char="■"/>
            </a:pPr>
            <a:r>
              <a:rPr b="1" i="0" lang="en-US" sz="3100" u="none" cap="none" strike="noStrike">
                <a:solidFill>
                  <a:srgbClr val="FFFFFF"/>
                </a:solidFill>
              </a:rPr>
              <a:t>Narrow down your list of colleges</a:t>
            </a:r>
            <a:endParaRPr b="1" i="0" sz="3100" u="none" cap="none" strike="noStrike">
              <a:solidFill>
                <a:srgbClr val="FFFFFF"/>
              </a:solidFill>
            </a:endParaRPr>
          </a:p>
          <a:p>
            <a:pPr indent="-375625" lvl="1" marL="86868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oto Sans Symbols"/>
              <a:buChar char="■"/>
            </a:pPr>
            <a:r>
              <a:rPr b="1" lang="en-US" sz="3100">
                <a:solidFill>
                  <a:srgbClr val="FFFFFF"/>
                </a:solidFill>
              </a:rPr>
              <a:t>On average, 5-8 schools</a:t>
            </a:r>
            <a:endParaRPr b="1" sz="2900">
              <a:solidFill>
                <a:srgbClr val="FFFFFF"/>
              </a:solidFill>
            </a:endParaRPr>
          </a:p>
          <a:p>
            <a:pPr indent="-362925" lvl="1" marL="86868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Noto Sans Symbols"/>
              <a:buChar char="■"/>
            </a:pPr>
            <a:r>
              <a:rPr b="1" lang="en-US" sz="2900">
                <a:solidFill>
                  <a:srgbClr val="FFFFFF"/>
                </a:solidFill>
              </a:rPr>
              <a:t>Likes and Dislikes</a:t>
            </a:r>
            <a:endParaRPr b="1" sz="2900">
              <a:solidFill>
                <a:srgbClr val="FFFFFF"/>
              </a:solidFill>
            </a:endParaRPr>
          </a:p>
          <a:p>
            <a:pPr indent="-362925" lvl="1" marL="86868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Noto Sans Symbols"/>
              <a:buChar char="■"/>
            </a:pPr>
            <a:r>
              <a:rPr b="1" lang="en-US" sz="2900">
                <a:solidFill>
                  <a:srgbClr val="FFFFFF"/>
                </a:solidFill>
              </a:rPr>
              <a:t>Create pro-con list as a visual to help aid in decision</a:t>
            </a:r>
            <a:endParaRPr b="1" sz="2900">
              <a:solidFill>
                <a:srgbClr val="FFFFFF"/>
              </a:solidFill>
            </a:endParaRPr>
          </a:p>
          <a:p>
            <a:pPr indent="-421640" lvl="0" marL="54864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  <a:p>
            <a:pPr indent="-421640" lvl="0" marL="54864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t/>
            </a:r>
            <a:endParaRPr b="1" sz="900"/>
          </a:p>
          <a:p>
            <a:pPr indent="-10160" lvl="0" marL="137160" marR="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9F9F9"/>
              </a:buClr>
              <a:buSzPts val="553"/>
              <a:buFont typeface="Noto Sans Symbols"/>
              <a:buNone/>
            </a:pPr>
            <a:r>
              <a:t/>
            </a:r>
            <a:endParaRPr b="1" sz="900"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2500" y="132750"/>
            <a:ext cx="2226875" cy="1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Pros/Cons List Example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College: Redbird University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575450" y="1358513"/>
            <a:ext cx="3897900" cy="3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FFFFF"/>
                </a:solidFill>
              </a:rPr>
              <a:t>Pros</a:t>
            </a:r>
            <a:endParaRPr b="1" u="sng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Beautiful campus</a:t>
            </a:r>
            <a:endParaRPr b="1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Well-known program for my major</a:t>
            </a:r>
            <a:endParaRPr b="1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Good academic fit</a:t>
            </a:r>
            <a:endParaRPr b="1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Will know other people there 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981350" y="1358525"/>
            <a:ext cx="3897900" cy="3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FFFFF"/>
                </a:solidFill>
              </a:rPr>
              <a:t>Cons</a:t>
            </a:r>
            <a:endParaRPr b="1" u="sng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Location-</a:t>
            </a:r>
            <a:r>
              <a:rPr b="1" lang="en-US">
                <a:solidFill>
                  <a:srgbClr val="FFFFFF"/>
                </a:solidFill>
              </a:rPr>
              <a:t>Too close to home</a:t>
            </a:r>
            <a:endParaRPr b="1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Not a city campus</a:t>
            </a:r>
            <a:endParaRPr b="1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Class sizes are large</a:t>
            </a:r>
            <a:endParaRPr b="1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Expensive</a:t>
            </a:r>
            <a:endParaRPr b="1">
              <a:solidFill>
                <a:srgbClr val="FFFFFF"/>
              </a:solidFill>
            </a:endParaRPr>
          </a:p>
          <a:p>
            <a:pPr indent="-34417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0"/>
              <a:buChar char="⬜"/>
            </a:pPr>
            <a:r>
              <a:rPr b="1" lang="en-US">
                <a:solidFill>
                  <a:srgbClr val="FFFFFF"/>
                </a:solidFill>
              </a:rPr>
              <a:t>Cold Weather</a:t>
            </a:r>
            <a:endParaRPr b="1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264750" y="5349250"/>
            <a:ext cx="8614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Decide which bulleted points from your list mean the most to you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57200" y="301175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00"/>
                </a:solidFill>
              </a:rPr>
              <a:t>Fall Responsibilities (cont.</a:t>
            </a:r>
            <a:r>
              <a:rPr lang="en-US" sz="3800">
                <a:solidFill>
                  <a:srgbClr val="FFFF00"/>
                </a:solidFill>
              </a:rPr>
              <a:t>)</a:t>
            </a:r>
            <a:endParaRPr sz="3800">
              <a:solidFill>
                <a:srgbClr val="FFFF00"/>
              </a:solidFill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57200" y="1600200"/>
            <a:ext cx="8585400" cy="4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2700"/>
              <a:buChar char="❏"/>
            </a:pPr>
            <a:r>
              <a:rPr b="1" lang="en-US" sz="2700">
                <a:solidFill>
                  <a:srgbClr val="FFFFFF"/>
                </a:solidFill>
              </a:rPr>
              <a:t>Complete &amp; submit the College Application Packet</a:t>
            </a:r>
            <a:endParaRPr b="1" sz="2700">
              <a:solidFill>
                <a:srgbClr val="FFFFFF"/>
              </a:solidFill>
            </a:endParaRPr>
          </a:p>
          <a:p>
            <a:pPr indent="-350225" lvl="1" marL="86868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2700"/>
              <a:buChar char="◼"/>
            </a:pPr>
            <a:r>
              <a:rPr b="1" lang="en-US" sz="2700">
                <a:solidFill>
                  <a:srgbClr val="FFFFFF"/>
                </a:solidFill>
              </a:rPr>
              <a:t>Transcript Release Form</a:t>
            </a:r>
            <a:endParaRPr b="1" sz="2700">
              <a:solidFill>
                <a:srgbClr val="FFFFFF"/>
              </a:solidFill>
            </a:endParaRPr>
          </a:p>
          <a:p>
            <a:pPr indent="-350225" lvl="1" marL="86868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2700"/>
              <a:buChar char="◼"/>
            </a:pPr>
            <a:r>
              <a:rPr b="1" lang="en-US" sz="2700">
                <a:solidFill>
                  <a:srgbClr val="FFFFFF"/>
                </a:solidFill>
              </a:rPr>
              <a:t>Counselor Recommendation/Parent Brag Sheet</a:t>
            </a:r>
            <a:endParaRPr b="1" sz="2700">
              <a:solidFill>
                <a:srgbClr val="FFFFFF"/>
              </a:solidFill>
            </a:endParaRPr>
          </a:p>
          <a:p>
            <a:pPr indent="-350225" lvl="1" marL="86868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2700"/>
              <a:buChar char="◼"/>
            </a:pPr>
            <a:r>
              <a:rPr b="1" lang="en-US" sz="2700">
                <a:solidFill>
                  <a:srgbClr val="FFFFFF"/>
                </a:solidFill>
              </a:rPr>
              <a:t>Teacher Recommendation Forms</a:t>
            </a:r>
            <a:endParaRPr b="1" sz="2700">
              <a:solidFill>
                <a:srgbClr val="FFFFFF"/>
              </a:solidFill>
            </a:endParaRPr>
          </a:p>
          <a:p>
            <a:pPr indent="-350225" lvl="1" marL="86868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2700"/>
              <a:buChar char="◼"/>
            </a:pPr>
            <a:r>
              <a:rPr b="1" lang="en-US" sz="2700">
                <a:solidFill>
                  <a:srgbClr val="FFFFFF"/>
                </a:solidFill>
              </a:rPr>
              <a:t>Activity Sheet</a:t>
            </a:r>
            <a:endParaRPr b="1" sz="2700">
              <a:solidFill>
                <a:srgbClr val="FFFFFF"/>
              </a:solidFill>
            </a:endParaRPr>
          </a:p>
          <a:p>
            <a:pPr indent="0" lvl="0" marL="86868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</a:endParaRPr>
          </a:p>
          <a:p>
            <a:pPr indent="-400050" lvl="0" marL="4572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2700"/>
              <a:buChar char="❏"/>
            </a:pPr>
            <a:r>
              <a:rPr b="1" lang="en-US" sz="2700">
                <a:solidFill>
                  <a:srgbClr val="FFFFFF"/>
                </a:solidFill>
              </a:rPr>
              <a:t>Start college applications - - </a:t>
            </a:r>
            <a:r>
              <a:rPr b="1" lang="en-US" sz="2700" u="sng">
                <a:solidFill>
                  <a:srgbClr val="FFFFFF"/>
                </a:solidFill>
              </a:rPr>
              <a:t>Please remember the 15 day processing time</a:t>
            </a:r>
            <a:r>
              <a:rPr b="1" lang="en-US" sz="2700">
                <a:solidFill>
                  <a:srgbClr val="FFFFFF"/>
                </a:solidFill>
              </a:rPr>
              <a:t>  for your Counselor</a:t>
            </a:r>
            <a:endParaRPr b="1" sz="27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</a:endParaRPr>
          </a:p>
          <a:p>
            <a:pPr indent="-400050" lvl="0" marL="4572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FFFFF"/>
              </a:buClr>
              <a:buSzPts val="2700"/>
              <a:buChar char="❏"/>
            </a:pPr>
            <a:r>
              <a:rPr b="1" lang="en-US" sz="2700" u="sng">
                <a:solidFill>
                  <a:srgbClr val="FFFFFF"/>
                </a:solidFill>
              </a:rPr>
              <a:t>November 16th- 6:30PM  is Financial Aid Night</a:t>
            </a:r>
            <a:r>
              <a:rPr b="1" lang="en-US" sz="2700">
                <a:solidFill>
                  <a:srgbClr val="FFFFFF"/>
                </a:solidFill>
              </a:rPr>
              <a:t> at AHS!</a:t>
            </a:r>
            <a:endParaRPr b="1" sz="2700">
              <a:solidFill>
                <a:srgbClr val="FFFFFF"/>
              </a:solidFill>
            </a:endParaRPr>
          </a:p>
          <a:p>
            <a:pPr indent="-4000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❏"/>
            </a:pPr>
            <a:r>
              <a:rPr b="1" lang="en-US" sz="2700">
                <a:solidFill>
                  <a:srgbClr val="FFFFFF"/>
                </a:solidFill>
              </a:rPr>
              <a:t>FAFSA will open up in December-exact date TBD</a:t>
            </a:r>
            <a:endParaRPr b="1" sz="2700">
              <a:solidFill>
                <a:srgbClr val="FFFFFF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4864" y="145125"/>
            <a:ext cx="2434011" cy="14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Fall Responsibilities</a:t>
            </a:r>
            <a:r>
              <a:rPr lang="en-US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(cont) 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57200" y="1542100"/>
            <a:ext cx="8229600" cy="50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20508" lvl="0" marL="54864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b="1" lang="en-US" sz="3000">
                <a:solidFill>
                  <a:schemeClr val="dk1"/>
                </a:solidFill>
              </a:rPr>
              <a:t>Sign up for virtual college visits at AHS through Naviance</a:t>
            </a:r>
            <a:endParaRPr b="1" sz="3000">
              <a:solidFill>
                <a:schemeClr val="dk1"/>
              </a:solidFill>
            </a:endParaRPr>
          </a:p>
          <a:p>
            <a:pPr indent="0" lvl="0" marL="54864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520508" lvl="0" marL="54864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b="1" lang="en-US" sz="3000">
                <a:solidFill>
                  <a:schemeClr val="dk1"/>
                </a:solidFill>
              </a:rPr>
              <a:t>Register for tours and open houses and interact with admission counselors</a:t>
            </a:r>
            <a:endParaRPr b="1" sz="3000">
              <a:solidFill>
                <a:schemeClr val="dk1"/>
              </a:solidFill>
            </a:endParaRPr>
          </a:p>
          <a:p>
            <a:pPr indent="-190500" lvl="2" marL="1133856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3000"/>
              <a:buChar char="▫"/>
            </a:pPr>
            <a:r>
              <a:rPr b="1" lang="en-US" sz="3000">
                <a:solidFill>
                  <a:schemeClr val="dk1"/>
                </a:solidFill>
              </a:rPr>
              <a:t>Interviews</a:t>
            </a:r>
            <a:endParaRPr b="1" sz="3000">
              <a:solidFill>
                <a:schemeClr val="dk1"/>
              </a:solidFill>
            </a:endParaRPr>
          </a:p>
          <a:p>
            <a:pPr indent="-190500" lvl="2" marL="1133856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3000"/>
              <a:buChar char="▫"/>
            </a:pPr>
            <a:r>
              <a:rPr b="1" lang="en-US" sz="3000">
                <a:solidFill>
                  <a:schemeClr val="dk1"/>
                </a:solidFill>
              </a:rPr>
              <a:t>Email Correspondence</a:t>
            </a:r>
            <a:endParaRPr b="1" sz="3000">
              <a:solidFill>
                <a:schemeClr val="dk1"/>
              </a:solidFill>
            </a:endParaRPr>
          </a:p>
          <a:p>
            <a:pPr indent="-190500" lvl="2" marL="1133856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3000"/>
              <a:buChar char="▫"/>
            </a:pPr>
            <a:r>
              <a:rPr b="1" lang="en-US" sz="3000">
                <a:solidFill>
                  <a:schemeClr val="dk1"/>
                </a:solidFill>
              </a:rPr>
              <a:t>“Coffee with a Counselor Sessions”</a:t>
            </a:r>
            <a:endParaRPr b="1" sz="3000">
              <a:solidFill>
                <a:schemeClr val="dk1"/>
              </a:solidFill>
            </a:endParaRPr>
          </a:p>
          <a:p>
            <a:pPr indent="0" lvl="0" marL="1133856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520508" lvl="0" marL="54864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b="1" lang="en-US" sz="3000">
                <a:solidFill>
                  <a:schemeClr val="dk1"/>
                </a:solidFill>
              </a:rPr>
              <a:t>Be aware of </a:t>
            </a:r>
            <a:r>
              <a:rPr b="1" lang="en-US" sz="3000" u="sng">
                <a:solidFill>
                  <a:schemeClr val="dk1"/>
                </a:solidFill>
              </a:rPr>
              <a:t>ALL DEADLINES! </a:t>
            </a:r>
            <a:endParaRPr b="1" sz="3000" u="sng">
              <a:solidFill>
                <a:schemeClr val="dk1"/>
              </a:solidFill>
            </a:endParaRPr>
          </a:p>
          <a:p>
            <a:pPr indent="-421640" lvl="0" marL="54864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rPr b="1" lang="en-US" sz="3000">
                <a:solidFill>
                  <a:schemeClr val="dk1"/>
                </a:solidFill>
              </a:rPr>
              <a:t>(Applications, Scholarship Financial Aid, and NCAA)</a:t>
            </a:r>
            <a:endParaRPr sz="3000"/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4864" y="145125"/>
            <a:ext cx="2434011" cy="14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025"/>
              <a:buFont typeface="Allerta"/>
              <a:buNone/>
            </a:pPr>
            <a:r>
              <a:rPr b="1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Classification of Schools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914400" y="191415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10870" lvl="0" marL="548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to Sans Symbols"/>
              <a:buChar char="■"/>
            </a:pPr>
            <a:r>
              <a:rPr b="1" i="0" lang="en-US" sz="4800" u="none" cap="none" strike="noStrike">
                <a:solidFill>
                  <a:srgbClr val="FFFFFF"/>
                </a:solidFill>
              </a:rPr>
              <a:t>Safety</a:t>
            </a:r>
            <a:endParaRPr b="1" sz="4800">
              <a:solidFill>
                <a:srgbClr val="FFFFFF"/>
              </a:solidFill>
            </a:endParaRPr>
          </a:p>
          <a:p>
            <a:pPr indent="-61087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to Sans Symbols"/>
              <a:buChar char="■"/>
            </a:pPr>
            <a:r>
              <a:rPr b="1" i="0" lang="en-US" sz="4800" u="none" cap="none" strike="noStrike">
                <a:solidFill>
                  <a:srgbClr val="FFFFFF"/>
                </a:solidFill>
              </a:rPr>
              <a:t>Target</a:t>
            </a:r>
            <a:endParaRPr b="1" sz="4800">
              <a:solidFill>
                <a:srgbClr val="FFFFFF"/>
              </a:solidFill>
            </a:endParaRPr>
          </a:p>
          <a:p>
            <a:pPr indent="-61087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to Sans Symbols"/>
              <a:buChar char="■"/>
            </a:pPr>
            <a:r>
              <a:rPr b="1" i="0" lang="en-US" sz="4800" u="none" cap="none" strike="noStrike">
                <a:solidFill>
                  <a:srgbClr val="FFFFFF"/>
                </a:solidFill>
              </a:rPr>
              <a:t>Reach</a:t>
            </a:r>
            <a:endParaRPr b="1" sz="4800">
              <a:solidFill>
                <a:srgbClr val="FFFFFF"/>
              </a:solidFill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7800" y="1914150"/>
            <a:ext cx="3195700" cy="30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